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5"/>
  </p:handoutMasterIdLst>
  <p:sldIdLst>
    <p:sldId id="256" r:id="rId2"/>
    <p:sldId id="258" r:id="rId3"/>
    <p:sldId id="257" r:id="rId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2A216-2E15-420E-8091-797B15FBB050}" type="datetimeFigureOut">
              <a:rPr lang="cs-CZ" smtClean="0"/>
              <a:t>05.09.2025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2585F3-33F0-4EA9-B9F3-452D4447D0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0896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26B-528B-409F-9F25-A9987238A303}" type="datetimeFigureOut">
              <a:rPr lang="cs-CZ" smtClean="0"/>
              <a:t>05.09.2025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FB03-AADA-4CBE-A44C-2F94F3EC16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8640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26B-528B-409F-9F25-A9987238A303}" type="datetimeFigureOut">
              <a:rPr lang="cs-CZ" smtClean="0"/>
              <a:t>05.09.2025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FB03-AADA-4CBE-A44C-2F94F3EC16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1753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26B-528B-409F-9F25-A9987238A303}" type="datetimeFigureOut">
              <a:rPr lang="cs-CZ" smtClean="0"/>
              <a:t>05.09.2025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FB03-AADA-4CBE-A44C-2F94F3EC16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4451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26B-528B-409F-9F25-A9987238A303}" type="datetimeFigureOut">
              <a:rPr lang="cs-CZ" smtClean="0"/>
              <a:t>05.09.2025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FB03-AADA-4CBE-A44C-2F94F3EC166C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9117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26B-528B-409F-9F25-A9987238A303}" type="datetimeFigureOut">
              <a:rPr lang="cs-CZ" smtClean="0"/>
              <a:t>05.09.2025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FB03-AADA-4CBE-A44C-2F94F3EC16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25784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26B-528B-409F-9F25-A9987238A303}" type="datetimeFigureOut">
              <a:rPr lang="cs-CZ" smtClean="0"/>
              <a:t>05.09.2025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FB03-AADA-4CBE-A44C-2F94F3EC16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15721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26B-528B-409F-9F25-A9987238A303}" type="datetimeFigureOut">
              <a:rPr lang="cs-CZ" smtClean="0"/>
              <a:t>05.09.2025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FB03-AADA-4CBE-A44C-2F94F3EC16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5084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26B-528B-409F-9F25-A9987238A303}" type="datetimeFigureOut">
              <a:rPr lang="cs-CZ" smtClean="0"/>
              <a:t>05.09.2025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FB03-AADA-4CBE-A44C-2F94F3EC16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1221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26B-528B-409F-9F25-A9987238A303}" type="datetimeFigureOut">
              <a:rPr lang="cs-CZ" smtClean="0"/>
              <a:t>05.09.2025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FB03-AADA-4CBE-A44C-2F94F3EC16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729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26B-528B-409F-9F25-A9987238A303}" type="datetimeFigureOut">
              <a:rPr lang="cs-CZ" smtClean="0"/>
              <a:t>05.09.2025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FB03-AADA-4CBE-A44C-2F94F3EC16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455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26B-528B-409F-9F25-A9987238A303}" type="datetimeFigureOut">
              <a:rPr lang="cs-CZ" smtClean="0"/>
              <a:t>05.09.2025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FB03-AADA-4CBE-A44C-2F94F3EC16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2113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26B-528B-409F-9F25-A9987238A303}" type="datetimeFigureOut">
              <a:rPr lang="cs-CZ" smtClean="0"/>
              <a:t>05.09.2025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FB03-AADA-4CBE-A44C-2F94F3EC16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415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26B-528B-409F-9F25-A9987238A303}" type="datetimeFigureOut">
              <a:rPr lang="cs-CZ" smtClean="0"/>
              <a:t>05.09.2025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FB03-AADA-4CBE-A44C-2F94F3EC16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5790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26B-528B-409F-9F25-A9987238A303}" type="datetimeFigureOut">
              <a:rPr lang="cs-CZ" smtClean="0"/>
              <a:t>05.09.2025</a:t>
            </a:fld>
            <a:endParaRPr lang="cs-CZ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FB03-AADA-4CBE-A44C-2F94F3EC16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823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26B-528B-409F-9F25-A9987238A303}" type="datetimeFigureOut">
              <a:rPr lang="cs-CZ" smtClean="0"/>
              <a:t>05.09.2025</a:t>
            </a:fld>
            <a:endParaRPr lang="cs-C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FB03-AADA-4CBE-A44C-2F94F3EC16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9967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26B-528B-409F-9F25-A9987238A303}" type="datetimeFigureOut">
              <a:rPr lang="cs-CZ" smtClean="0"/>
              <a:t>05.09.2025</a:t>
            </a:fld>
            <a:endParaRPr lang="cs-CZ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FB03-AADA-4CBE-A44C-2F94F3EC16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6314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3626B-528B-409F-9F25-A9987238A303}" type="datetimeFigureOut">
              <a:rPr lang="cs-CZ" smtClean="0"/>
              <a:t>05.09.2025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EFB03-AADA-4CBE-A44C-2F94F3EC16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1740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BF3626B-528B-409F-9F25-A9987238A303}" type="datetimeFigureOut">
              <a:rPr lang="cs-CZ" smtClean="0"/>
              <a:t>05.09.2025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EFB03-AADA-4CBE-A44C-2F94F3EC16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41265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Šifrování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Pomocí šifer zkus zašifrovat svoje jméno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419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490163"/>
              </p:ext>
            </p:extLst>
          </p:nvPr>
        </p:nvGraphicFramePr>
        <p:xfrm>
          <a:off x="1002324" y="677009"/>
          <a:ext cx="7666892" cy="336116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500937">
                  <a:extLst>
                    <a:ext uri="{9D8B030D-6E8A-4147-A177-3AD203B41FA5}">
                      <a16:colId xmlns:a16="http://schemas.microsoft.com/office/drawing/2014/main" val="650747052"/>
                    </a:ext>
                  </a:extLst>
                </a:gridCol>
                <a:gridCol w="2752353">
                  <a:extLst>
                    <a:ext uri="{9D8B030D-6E8A-4147-A177-3AD203B41FA5}">
                      <a16:colId xmlns:a16="http://schemas.microsoft.com/office/drawing/2014/main" val="769681928"/>
                    </a:ext>
                  </a:extLst>
                </a:gridCol>
                <a:gridCol w="2413602">
                  <a:extLst>
                    <a:ext uri="{9D8B030D-6E8A-4147-A177-3AD203B41FA5}">
                      <a16:colId xmlns:a16="http://schemas.microsoft.com/office/drawing/2014/main" val="1174654289"/>
                    </a:ext>
                  </a:extLst>
                </a:gridCol>
              </a:tblGrid>
              <a:tr h="112038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5000" dirty="0">
                          <a:effectLst/>
                        </a:rPr>
                        <a:t>A B C</a:t>
                      </a:r>
                      <a:endParaRPr lang="cs-CZ" sz="50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5000" dirty="0">
                          <a:effectLst/>
                        </a:rPr>
                        <a:t>D  E  F</a:t>
                      </a:r>
                      <a:endParaRPr lang="cs-CZ" sz="50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5000" dirty="0">
                          <a:effectLst/>
                        </a:rPr>
                        <a:t>G H Ch</a:t>
                      </a:r>
                      <a:endParaRPr lang="cs-CZ" sz="50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5544910"/>
                  </a:ext>
                </a:extLst>
              </a:tr>
              <a:tr h="112038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5000">
                          <a:effectLst/>
                        </a:rPr>
                        <a:t>I  J K</a:t>
                      </a:r>
                      <a:endParaRPr lang="cs-CZ" sz="50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5000">
                          <a:effectLst/>
                        </a:rPr>
                        <a:t>L  M N</a:t>
                      </a:r>
                      <a:endParaRPr lang="cs-CZ" sz="50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5000" dirty="0">
                          <a:effectLst/>
                        </a:rPr>
                        <a:t>O P Q</a:t>
                      </a:r>
                      <a:endParaRPr lang="cs-CZ" sz="50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589412"/>
                  </a:ext>
                </a:extLst>
              </a:tr>
              <a:tr h="112038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5000">
                          <a:effectLst/>
                        </a:rPr>
                        <a:t>R S T</a:t>
                      </a:r>
                      <a:endParaRPr lang="cs-CZ" sz="50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5000">
                          <a:effectLst/>
                        </a:rPr>
                        <a:t>U V W</a:t>
                      </a:r>
                      <a:endParaRPr lang="cs-CZ" sz="50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5000" dirty="0">
                          <a:effectLst/>
                        </a:rPr>
                        <a:t>X  Y Z</a:t>
                      </a:r>
                      <a:endParaRPr lang="cs-CZ" sz="50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08652179"/>
                  </a:ext>
                </a:extLst>
              </a:tr>
            </a:tbl>
          </a:graphicData>
        </a:graphic>
      </p:graphicFrame>
      <p:sp>
        <p:nvSpPr>
          <p:cNvPr id="4" name="Volný tvar 3"/>
          <p:cNvSpPr/>
          <p:nvPr/>
        </p:nvSpPr>
        <p:spPr>
          <a:xfrm>
            <a:off x="3640015" y="5846885"/>
            <a:ext cx="638039" cy="272561"/>
          </a:xfrm>
          <a:custGeom>
            <a:avLst/>
            <a:gdLst>
              <a:gd name="connsiteX0" fmla="*/ 0 w 638039"/>
              <a:gd name="connsiteY0" fmla="*/ 0 h 272561"/>
              <a:gd name="connsiteX1" fmla="*/ 597877 w 638039"/>
              <a:gd name="connsiteY1" fmla="*/ 8792 h 272561"/>
              <a:gd name="connsiteX2" fmla="*/ 633047 w 638039"/>
              <a:gd name="connsiteY2" fmla="*/ 17584 h 272561"/>
              <a:gd name="connsiteX3" fmla="*/ 633047 w 638039"/>
              <a:gd name="connsiteY3" fmla="*/ 272561 h 272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8039" h="272561">
                <a:moveTo>
                  <a:pt x="0" y="0"/>
                </a:moveTo>
                <a:lnTo>
                  <a:pt x="597877" y="8792"/>
                </a:lnTo>
                <a:cubicBezTo>
                  <a:pt x="609956" y="9128"/>
                  <a:pt x="631450" y="5606"/>
                  <a:pt x="633047" y="17584"/>
                </a:cubicBezTo>
                <a:cubicBezTo>
                  <a:pt x="644280" y="101831"/>
                  <a:pt x="633047" y="187569"/>
                  <a:pt x="633047" y="272561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10489206" y="5455808"/>
            <a:ext cx="105507" cy="12730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4" name="Skupina 23"/>
          <p:cNvGrpSpPr/>
          <p:nvPr/>
        </p:nvGrpSpPr>
        <p:grpSpPr>
          <a:xfrm>
            <a:off x="1072662" y="4774221"/>
            <a:ext cx="9589388" cy="1356304"/>
            <a:chOff x="1072662" y="4774221"/>
            <a:chExt cx="9589388" cy="1356304"/>
          </a:xfrm>
        </p:grpSpPr>
        <p:sp>
          <p:nvSpPr>
            <p:cNvPr id="3" name="TextovéPole 2"/>
            <p:cNvSpPr txBox="1"/>
            <p:nvPr/>
          </p:nvSpPr>
          <p:spPr>
            <a:xfrm>
              <a:off x="1072662" y="4774221"/>
              <a:ext cx="9411551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Chceš pomocí této šifry napsat písmeno A? Nakresli tvar okna, kde se A nalézá </a:t>
              </a:r>
              <a:r>
                <a:rPr lang="cs-CZ" dirty="0" smtClean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──┘</a:t>
              </a:r>
            </a:p>
            <a:p>
              <a:r>
                <a:rPr lang="cs-CZ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</a:t>
              </a:r>
              <a:r>
                <a:rPr lang="cs-CZ" dirty="0" smtClean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udělej tečku co nejvíce vlevo. </a:t>
              </a:r>
            </a:p>
            <a:p>
              <a:r>
                <a:rPr lang="cs-CZ" dirty="0" smtClean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Chceš napsat B? Do stejného tvaru dej tečku doprostřed:                               C ji bude mít vpravo.</a:t>
              </a:r>
            </a:p>
            <a:p>
              <a:r>
                <a:rPr lang="cs-CZ" dirty="0" smtClean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Písmeno R bude vypadat:                      Písmeno M bude vypadat:</a:t>
              </a:r>
              <a:endParaRPr lang="cs-CZ" dirty="0"/>
            </a:p>
          </p:txBody>
        </p:sp>
        <p:grpSp>
          <p:nvGrpSpPr>
            <p:cNvPr id="15" name="Skupina 14"/>
            <p:cNvGrpSpPr/>
            <p:nvPr/>
          </p:nvGrpSpPr>
          <p:grpSpPr>
            <a:xfrm>
              <a:off x="4114800" y="5143500"/>
              <a:ext cx="562623" cy="234943"/>
              <a:chOff x="4114800" y="5143500"/>
              <a:chExt cx="562623" cy="234943"/>
            </a:xfrm>
          </p:grpSpPr>
          <p:sp>
            <p:nvSpPr>
              <p:cNvPr id="6" name="Volný tvar 5"/>
              <p:cNvSpPr/>
              <p:nvPr/>
            </p:nvSpPr>
            <p:spPr>
              <a:xfrm>
                <a:off x="4114800" y="5143500"/>
                <a:ext cx="562623" cy="234943"/>
              </a:xfrm>
              <a:custGeom>
                <a:avLst/>
                <a:gdLst>
                  <a:gd name="connsiteX0" fmla="*/ 0 w 562623"/>
                  <a:gd name="connsiteY0" fmla="*/ 211015 h 234943"/>
                  <a:gd name="connsiteX1" fmla="*/ 360485 w 562623"/>
                  <a:gd name="connsiteY1" fmla="*/ 219808 h 234943"/>
                  <a:gd name="connsiteX2" fmla="*/ 545123 w 562623"/>
                  <a:gd name="connsiteY2" fmla="*/ 211015 h 234943"/>
                  <a:gd name="connsiteX3" fmla="*/ 536331 w 562623"/>
                  <a:gd name="connsiteY3" fmla="*/ 0 h 2349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62623" h="234943">
                    <a:moveTo>
                      <a:pt x="0" y="211015"/>
                    </a:moveTo>
                    <a:cubicBezTo>
                      <a:pt x="120162" y="213946"/>
                      <a:pt x="240288" y="219808"/>
                      <a:pt x="360485" y="219808"/>
                    </a:cubicBezTo>
                    <a:cubicBezTo>
                      <a:pt x="422101" y="219808"/>
                      <a:pt x="506632" y="259129"/>
                      <a:pt x="545123" y="211015"/>
                    </a:cubicBezTo>
                    <a:cubicBezTo>
                      <a:pt x="589101" y="156042"/>
                      <a:pt x="536331" y="0"/>
                      <a:pt x="536331" y="0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" name="Ovál 6"/>
              <p:cNvSpPr/>
              <p:nvPr/>
            </p:nvSpPr>
            <p:spPr>
              <a:xfrm>
                <a:off x="4179275" y="5194970"/>
                <a:ext cx="105507" cy="12730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16" name="Skupina 15"/>
            <p:cNvGrpSpPr/>
            <p:nvPr/>
          </p:nvGrpSpPr>
          <p:grpSpPr>
            <a:xfrm>
              <a:off x="6720252" y="5401407"/>
              <a:ext cx="562623" cy="234943"/>
              <a:chOff x="6720252" y="5401407"/>
              <a:chExt cx="562623" cy="234943"/>
            </a:xfrm>
          </p:grpSpPr>
          <p:sp>
            <p:nvSpPr>
              <p:cNvPr id="8" name="Volný tvar 7"/>
              <p:cNvSpPr/>
              <p:nvPr/>
            </p:nvSpPr>
            <p:spPr>
              <a:xfrm>
                <a:off x="6720252" y="5401407"/>
                <a:ext cx="562623" cy="234943"/>
              </a:xfrm>
              <a:custGeom>
                <a:avLst/>
                <a:gdLst>
                  <a:gd name="connsiteX0" fmla="*/ 0 w 562623"/>
                  <a:gd name="connsiteY0" fmla="*/ 211015 h 234943"/>
                  <a:gd name="connsiteX1" fmla="*/ 360485 w 562623"/>
                  <a:gd name="connsiteY1" fmla="*/ 219808 h 234943"/>
                  <a:gd name="connsiteX2" fmla="*/ 545123 w 562623"/>
                  <a:gd name="connsiteY2" fmla="*/ 211015 h 234943"/>
                  <a:gd name="connsiteX3" fmla="*/ 536331 w 562623"/>
                  <a:gd name="connsiteY3" fmla="*/ 0 h 2349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62623" h="234943">
                    <a:moveTo>
                      <a:pt x="0" y="211015"/>
                    </a:moveTo>
                    <a:cubicBezTo>
                      <a:pt x="120162" y="213946"/>
                      <a:pt x="240288" y="219808"/>
                      <a:pt x="360485" y="219808"/>
                    </a:cubicBezTo>
                    <a:cubicBezTo>
                      <a:pt x="422101" y="219808"/>
                      <a:pt x="506632" y="259129"/>
                      <a:pt x="545123" y="211015"/>
                    </a:cubicBezTo>
                    <a:cubicBezTo>
                      <a:pt x="589101" y="156042"/>
                      <a:pt x="536331" y="0"/>
                      <a:pt x="536331" y="0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9" name="Ovál 8"/>
              <p:cNvSpPr/>
              <p:nvPr/>
            </p:nvSpPr>
            <p:spPr>
              <a:xfrm>
                <a:off x="6925399" y="5452877"/>
                <a:ext cx="105507" cy="12730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23" name="Skupina 22"/>
            <p:cNvGrpSpPr/>
            <p:nvPr/>
          </p:nvGrpSpPr>
          <p:grpSpPr>
            <a:xfrm>
              <a:off x="7226571" y="5734871"/>
              <a:ext cx="747346" cy="395654"/>
              <a:chOff x="7226571" y="5734871"/>
              <a:chExt cx="747346" cy="395654"/>
            </a:xfrm>
          </p:grpSpPr>
          <p:sp>
            <p:nvSpPr>
              <p:cNvPr id="13" name="Obdélník 12"/>
              <p:cNvSpPr/>
              <p:nvPr/>
            </p:nvSpPr>
            <p:spPr>
              <a:xfrm>
                <a:off x="7226571" y="5734871"/>
                <a:ext cx="747346" cy="395654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4" name="Ovál 13"/>
              <p:cNvSpPr/>
              <p:nvPr/>
            </p:nvSpPr>
            <p:spPr>
              <a:xfrm>
                <a:off x="7526210" y="5869052"/>
                <a:ext cx="105507" cy="12730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19" name="Skupina 18"/>
            <p:cNvGrpSpPr/>
            <p:nvPr/>
          </p:nvGrpSpPr>
          <p:grpSpPr>
            <a:xfrm>
              <a:off x="10099427" y="5404338"/>
              <a:ext cx="562623" cy="234943"/>
              <a:chOff x="10099427" y="5404338"/>
              <a:chExt cx="562623" cy="234943"/>
            </a:xfrm>
          </p:grpSpPr>
          <p:sp>
            <p:nvSpPr>
              <p:cNvPr id="10" name="Volný tvar 9"/>
              <p:cNvSpPr/>
              <p:nvPr/>
            </p:nvSpPr>
            <p:spPr>
              <a:xfrm>
                <a:off x="10099427" y="5404338"/>
                <a:ext cx="562623" cy="234943"/>
              </a:xfrm>
              <a:custGeom>
                <a:avLst/>
                <a:gdLst>
                  <a:gd name="connsiteX0" fmla="*/ 0 w 562623"/>
                  <a:gd name="connsiteY0" fmla="*/ 211015 h 234943"/>
                  <a:gd name="connsiteX1" fmla="*/ 360485 w 562623"/>
                  <a:gd name="connsiteY1" fmla="*/ 219808 h 234943"/>
                  <a:gd name="connsiteX2" fmla="*/ 545123 w 562623"/>
                  <a:gd name="connsiteY2" fmla="*/ 211015 h 234943"/>
                  <a:gd name="connsiteX3" fmla="*/ 536331 w 562623"/>
                  <a:gd name="connsiteY3" fmla="*/ 0 h 2349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62623" h="234943">
                    <a:moveTo>
                      <a:pt x="0" y="211015"/>
                    </a:moveTo>
                    <a:cubicBezTo>
                      <a:pt x="120162" y="213946"/>
                      <a:pt x="240288" y="219808"/>
                      <a:pt x="360485" y="219808"/>
                    </a:cubicBezTo>
                    <a:cubicBezTo>
                      <a:pt x="422101" y="219808"/>
                      <a:pt x="506632" y="259129"/>
                      <a:pt x="545123" y="211015"/>
                    </a:cubicBezTo>
                    <a:cubicBezTo>
                      <a:pt x="589101" y="156042"/>
                      <a:pt x="536331" y="0"/>
                      <a:pt x="536331" y="0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8" name="Ovál 17"/>
              <p:cNvSpPr/>
              <p:nvPr/>
            </p:nvSpPr>
            <p:spPr>
              <a:xfrm>
                <a:off x="10489206" y="5444729"/>
                <a:ext cx="105507" cy="12730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22" name="Skupina 21"/>
            <p:cNvGrpSpPr/>
            <p:nvPr/>
          </p:nvGrpSpPr>
          <p:grpSpPr>
            <a:xfrm>
              <a:off x="3635022" y="5846885"/>
              <a:ext cx="638039" cy="272561"/>
              <a:chOff x="3635022" y="5846885"/>
              <a:chExt cx="638039" cy="272561"/>
            </a:xfrm>
          </p:grpSpPr>
          <p:sp>
            <p:nvSpPr>
              <p:cNvPr id="5" name="Ovál 4"/>
              <p:cNvSpPr/>
              <p:nvPr/>
            </p:nvSpPr>
            <p:spPr>
              <a:xfrm>
                <a:off x="3666397" y="5930593"/>
                <a:ext cx="105507" cy="12730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0" name="Volný tvar 19"/>
              <p:cNvSpPr/>
              <p:nvPr/>
            </p:nvSpPr>
            <p:spPr>
              <a:xfrm>
                <a:off x="3635022" y="5846885"/>
                <a:ext cx="638039" cy="272561"/>
              </a:xfrm>
              <a:custGeom>
                <a:avLst/>
                <a:gdLst>
                  <a:gd name="connsiteX0" fmla="*/ 0 w 638039"/>
                  <a:gd name="connsiteY0" fmla="*/ 0 h 272561"/>
                  <a:gd name="connsiteX1" fmla="*/ 597877 w 638039"/>
                  <a:gd name="connsiteY1" fmla="*/ 8792 h 272561"/>
                  <a:gd name="connsiteX2" fmla="*/ 633047 w 638039"/>
                  <a:gd name="connsiteY2" fmla="*/ 17584 h 272561"/>
                  <a:gd name="connsiteX3" fmla="*/ 633047 w 638039"/>
                  <a:gd name="connsiteY3" fmla="*/ 272561 h 2725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8039" h="272561">
                    <a:moveTo>
                      <a:pt x="0" y="0"/>
                    </a:moveTo>
                    <a:lnTo>
                      <a:pt x="597877" y="8792"/>
                    </a:lnTo>
                    <a:cubicBezTo>
                      <a:pt x="609956" y="9128"/>
                      <a:pt x="631450" y="5606"/>
                      <a:pt x="633047" y="17584"/>
                    </a:cubicBezTo>
                    <a:cubicBezTo>
                      <a:pt x="644280" y="101831"/>
                      <a:pt x="633047" y="187569"/>
                      <a:pt x="633047" y="272561"/>
                    </a:cubicBezTo>
                  </a:path>
                </a:pathLst>
              </a:custGeom>
              <a:ln>
                <a:solidFill>
                  <a:schemeClr val="tx1"/>
                </a:solidFill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31045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99689"/>
              </p:ext>
            </p:extLst>
          </p:nvPr>
        </p:nvGraphicFramePr>
        <p:xfrm>
          <a:off x="633047" y="2189285"/>
          <a:ext cx="10981590" cy="221167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38278">
                  <a:extLst>
                    <a:ext uri="{9D8B030D-6E8A-4147-A177-3AD203B41FA5}">
                      <a16:colId xmlns:a16="http://schemas.microsoft.com/office/drawing/2014/main" val="1783643892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4271268278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3516340075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2951175699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2025017710"/>
                    </a:ext>
                  </a:extLst>
                </a:gridCol>
                <a:gridCol w="438278">
                  <a:extLst>
                    <a:ext uri="{9D8B030D-6E8A-4147-A177-3AD203B41FA5}">
                      <a16:colId xmlns:a16="http://schemas.microsoft.com/office/drawing/2014/main" val="2039817238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2728217508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3494988709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1779700987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3857361250"/>
                    </a:ext>
                  </a:extLst>
                </a:gridCol>
                <a:gridCol w="438278">
                  <a:extLst>
                    <a:ext uri="{9D8B030D-6E8A-4147-A177-3AD203B41FA5}">
                      <a16:colId xmlns:a16="http://schemas.microsoft.com/office/drawing/2014/main" val="4125853606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1305276599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4196903314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1664151086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3312635148"/>
                    </a:ext>
                  </a:extLst>
                </a:gridCol>
                <a:gridCol w="438278">
                  <a:extLst>
                    <a:ext uri="{9D8B030D-6E8A-4147-A177-3AD203B41FA5}">
                      <a16:colId xmlns:a16="http://schemas.microsoft.com/office/drawing/2014/main" val="3262999652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1790352833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2181366463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812733884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811889463"/>
                    </a:ext>
                  </a:extLst>
                </a:gridCol>
                <a:gridCol w="438278">
                  <a:extLst>
                    <a:ext uri="{9D8B030D-6E8A-4147-A177-3AD203B41FA5}">
                      <a16:colId xmlns:a16="http://schemas.microsoft.com/office/drawing/2014/main" val="4024062653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2970527134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3941288198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1632828286"/>
                    </a:ext>
                  </a:extLst>
                </a:gridCol>
                <a:gridCol w="439510">
                  <a:extLst>
                    <a:ext uri="{9D8B030D-6E8A-4147-A177-3AD203B41FA5}">
                      <a16:colId xmlns:a16="http://schemas.microsoft.com/office/drawing/2014/main" val="3238016617"/>
                    </a:ext>
                  </a:extLst>
                </a:gridCol>
              </a:tblGrid>
              <a:tr h="7370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A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B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C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D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E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F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G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H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>
                          <a:effectLst/>
                        </a:rPr>
                        <a:t>I</a:t>
                      </a:r>
                      <a:endParaRPr lang="cs-CZ" sz="35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>
                          <a:effectLst/>
                        </a:rPr>
                        <a:t>J</a:t>
                      </a:r>
                      <a:endParaRPr lang="cs-CZ" sz="35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>
                          <a:effectLst/>
                        </a:rPr>
                        <a:t>K</a:t>
                      </a:r>
                      <a:endParaRPr lang="cs-CZ" sz="35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>
                          <a:effectLst/>
                        </a:rPr>
                        <a:t>L</a:t>
                      </a:r>
                      <a:endParaRPr lang="cs-CZ" sz="35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>
                          <a:effectLst/>
                        </a:rPr>
                        <a:t>M</a:t>
                      </a:r>
                      <a:endParaRPr lang="cs-CZ" sz="35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>
                          <a:effectLst/>
                        </a:rPr>
                        <a:t>N</a:t>
                      </a:r>
                      <a:endParaRPr lang="cs-CZ" sz="35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>
                          <a:effectLst/>
                        </a:rPr>
                        <a:t>O</a:t>
                      </a:r>
                      <a:endParaRPr lang="cs-CZ" sz="35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>
                          <a:effectLst/>
                        </a:rPr>
                        <a:t>P</a:t>
                      </a:r>
                      <a:endParaRPr lang="cs-CZ" sz="35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>
                          <a:effectLst/>
                        </a:rPr>
                        <a:t>Q</a:t>
                      </a:r>
                      <a:endParaRPr lang="cs-CZ" sz="35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>
                          <a:effectLst/>
                        </a:rPr>
                        <a:t>R</a:t>
                      </a:r>
                      <a:endParaRPr lang="cs-CZ" sz="35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>
                          <a:effectLst/>
                        </a:rPr>
                        <a:t>S</a:t>
                      </a:r>
                      <a:endParaRPr lang="cs-CZ" sz="35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>
                          <a:effectLst/>
                        </a:rPr>
                        <a:t>T</a:t>
                      </a:r>
                      <a:endParaRPr lang="cs-CZ" sz="35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>
                          <a:effectLst/>
                        </a:rPr>
                        <a:t>U</a:t>
                      </a:r>
                      <a:endParaRPr lang="cs-CZ" sz="35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V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X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>
                          <a:effectLst/>
                        </a:rPr>
                        <a:t>Y</a:t>
                      </a:r>
                      <a:endParaRPr lang="cs-CZ" sz="35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>
                          <a:effectLst/>
                        </a:rPr>
                        <a:t>Z</a:t>
                      </a:r>
                      <a:endParaRPr lang="cs-CZ" sz="35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7022807"/>
                  </a:ext>
                </a:extLst>
              </a:tr>
              <a:tr h="7373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>
                          <a:effectLst/>
                        </a:rPr>
                        <a:t>1</a:t>
                      </a:r>
                      <a:endParaRPr lang="cs-CZ" sz="35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2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3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4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>
                          <a:effectLst/>
                        </a:rPr>
                        <a:t>5</a:t>
                      </a:r>
                      <a:endParaRPr lang="cs-CZ" sz="35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1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>
                          <a:effectLst/>
                        </a:rPr>
                        <a:t>2</a:t>
                      </a:r>
                      <a:endParaRPr lang="cs-CZ" sz="35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3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4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5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1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2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3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4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5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1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>
                          <a:effectLst/>
                        </a:rPr>
                        <a:t>2</a:t>
                      </a:r>
                      <a:endParaRPr lang="cs-CZ" sz="3500" b="1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3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4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5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1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2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3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4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5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5644165"/>
                  </a:ext>
                </a:extLst>
              </a:tr>
              <a:tr h="737312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1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2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3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4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3500" b="1" dirty="0">
                          <a:effectLst/>
                        </a:rPr>
                        <a:t>5</a:t>
                      </a:r>
                      <a:endParaRPr lang="cs-CZ" sz="3500" b="1" dirty="0">
                        <a:effectLst/>
                        <a:latin typeface="Ubuntu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5001436"/>
                  </a:ext>
                </a:extLst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791308" y="5213838"/>
            <a:ext cx="73244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Písmeno A = 11, písmeno B = 12, písmeno G = 22, písmeno L = 32</a:t>
            </a:r>
          </a:p>
          <a:p>
            <a:r>
              <a:rPr lang="cs-CZ" dirty="0" smtClean="0"/>
              <a:t> Slovo auto by pak bylo zašifrováno jako 11, 51, 45, 35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49417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45</TotalTime>
  <Words>174</Words>
  <Application>Microsoft Office PowerPoint</Application>
  <PresentationFormat>Širokoúhlá obrazovka</PresentationFormat>
  <Paragraphs>72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10" baseType="lpstr">
      <vt:lpstr>Arial</vt:lpstr>
      <vt:lpstr>Calibri</vt:lpstr>
      <vt:lpstr>Century Gothic</vt:lpstr>
      <vt:lpstr>Times New Roman</vt:lpstr>
      <vt:lpstr>Ubuntu</vt:lpstr>
      <vt:lpstr>Wingdings 3</vt:lpstr>
      <vt:lpstr>Ion</vt:lpstr>
      <vt:lpstr>Šifrování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Šifrování</dc:title>
  <dc:creator>Sarka Vasikova</dc:creator>
  <cp:lastModifiedBy>Sarka Vasikova</cp:lastModifiedBy>
  <cp:revision>6</cp:revision>
  <cp:lastPrinted>2024-10-14T09:18:01Z</cp:lastPrinted>
  <dcterms:created xsi:type="dcterms:W3CDTF">2024-10-14T09:00:37Z</dcterms:created>
  <dcterms:modified xsi:type="dcterms:W3CDTF">2025-09-05T12:08:17Z</dcterms:modified>
</cp:coreProperties>
</file>